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48"/>
  </p:notesMasterIdLst>
  <p:sldIdLst>
    <p:sldId id="256" r:id="rId2"/>
    <p:sldId id="308" r:id="rId3"/>
    <p:sldId id="359" r:id="rId4"/>
    <p:sldId id="320" r:id="rId5"/>
    <p:sldId id="389" r:id="rId6"/>
    <p:sldId id="361" r:id="rId7"/>
    <p:sldId id="406" r:id="rId8"/>
    <p:sldId id="371" r:id="rId9"/>
    <p:sldId id="375" r:id="rId10"/>
    <p:sldId id="374" r:id="rId11"/>
    <p:sldId id="366" r:id="rId12"/>
    <p:sldId id="368" r:id="rId13"/>
    <p:sldId id="430" r:id="rId14"/>
    <p:sldId id="396" r:id="rId15"/>
    <p:sldId id="401" r:id="rId16"/>
    <p:sldId id="407" r:id="rId17"/>
    <p:sldId id="399" r:id="rId18"/>
    <p:sldId id="397" r:id="rId19"/>
    <p:sldId id="398" r:id="rId20"/>
    <p:sldId id="408" r:id="rId21"/>
    <p:sldId id="405" r:id="rId22"/>
    <p:sldId id="416" r:id="rId23"/>
    <p:sldId id="414" r:id="rId24"/>
    <p:sldId id="415" r:id="rId25"/>
    <p:sldId id="409" r:id="rId26"/>
    <p:sldId id="431" r:id="rId27"/>
    <p:sldId id="410" r:id="rId28"/>
    <p:sldId id="417" r:id="rId29"/>
    <p:sldId id="429" r:id="rId30"/>
    <p:sldId id="426" r:id="rId31"/>
    <p:sldId id="419" r:id="rId32"/>
    <p:sldId id="428" r:id="rId33"/>
    <p:sldId id="432" r:id="rId34"/>
    <p:sldId id="421" r:id="rId35"/>
    <p:sldId id="423" r:id="rId36"/>
    <p:sldId id="424" r:id="rId37"/>
    <p:sldId id="425" r:id="rId38"/>
    <p:sldId id="433" r:id="rId39"/>
    <p:sldId id="403" r:id="rId40"/>
    <p:sldId id="427" r:id="rId41"/>
    <p:sldId id="378" r:id="rId42"/>
    <p:sldId id="379" r:id="rId43"/>
    <p:sldId id="384" r:id="rId44"/>
    <p:sldId id="380" r:id="rId45"/>
    <p:sldId id="391" r:id="rId46"/>
    <p:sldId id="390" r:id="rId47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2"/>
    <a:srgbClr val="C17319"/>
    <a:srgbClr val="FEFF00"/>
    <a:srgbClr val="F05734"/>
    <a:srgbClr val="999999"/>
    <a:srgbClr val="B8924A"/>
    <a:srgbClr val="4AB192"/>
    <a:srgbClr val="E17F35"/>
    <a:srgbClr val="918DC2"/>
    <a:srgbClr val="FF66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27"/>
    <p:restoredTop sz="96405"/>
  </p:normalViewPr>
  <p:slideViewPr>
    <p:cSldViewPr snapToObjects="1">
      <p:cViewPr varScale="1">
        <p:scale>
          <a:sx n="122" d="100"/>
          <a:sy n="122" d="100"/>
        </p:scale>
        <p:origin x="50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jpg>
</file>

<file path=ppt/media/image24.png>
</file>

<file path=ppt/media/image25.png>
</file>

<file path=ppt/media/image29.png>
</file>

<file path=ppt/media/image3.jpg>
</file>

<file path=ppt/media/image30.gif>
</file>

<file path=ppt/media/image36.gif>
</file>

<file path=ppt/media/image4.jpg>
</file>

<file path=ppt/media/image40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4414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Gas collapsed</a:t>
            </a:r>
            <a:r>
              <a:rPr lang="en-US" baseline="0" dirty="0"/>
              <a:t> with DM into filaments = cosmic web, formed galaxies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8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2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aura-astronomy.org/" TargetMode="External"/><Relationship Id="rId4" Type="http://schemas.openxmlformats.org/officeDocument/2006/relationships/hyperlink" Target="http://www.stsci.edu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761758" y="280808"/>
            <a:ext cx="7620483" cy="1102976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pPr lvl="0"/>
            <a:r>
              <a:rPr lang="en-US" sz="3450" dirty="0"/>
              <a:t>Does gas in the IGM care about galaxies?</a:t>
            </a:r>
            <a:endParaRPr lang="en" sz="3450" i="1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2552941" y="4876800"/>
            <a:ext cx="5829300" cy="1273668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1800" dirty="0">
                <a:solidFill>
                  <a:srgbClr val="FFFFFF"/>
                </a:solidFill>
              </a:rPr>
              <a:t>David </a:t>
            </a:r>
            <a:r>
              <a:rPr lang="en-US" sz="1800" dirty="0">
                <a:solidFill>
                  <a:srgbClr val="FFFFFF"/>
                </a:solidFill>
              </a:rPr>
              <a:t>M. </a:t>
            </a:r>
            <a:r>
              <a:rPr lang="en" sz="1800" dirty="0">
                <a:solidFill>
                  <a:srgbClr val="FFFFFF"/>
                </a:solidFill>
              </a:rPr>
              <a:t>French</a:t>
            </a:r>
            <a:endParaRPr lang="en-US" sz="180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University of Wisconsin - Madison</a:t>
            </a: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Advisor</a:t>
            </a:r>
            <a:r>
              <a:rPr lang="en" sz="1350" dirty="0">
                <a:solidFill>
                  <a:srgbClr val="FFFFFF"/>
                </a:solidFill>
              </a:rPr>
              <a:t>: Bart </a:t>
            </a:r>
            <a:r>
              <a:rPr lang="en" sz="1350" dirty="0" err="1">
                <a:solidFill>
                  <a:srgbClr val="FFFFFF"/>
                </a:solidFill>
              </a:rPr>
              <a:t>Wakker</a:t>
            </a:r>
            <a:endParaRPr lang="en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June 19</a:t>
            </a:r>
            <a:r>
              <a:rPr lang="en" sz="1350" dirty="0">
                <a:solidFill>
                  <a:srgbClr val="FFFFFF"/>
                </a:solidFill>
              </a:rPr>
              <a:t>, 201</a:t>
            </a:r>
            <a:r>
              <a:rPr lang="en-US" sz="1350" dirty="0">
                <a:solidFill>
                  <a:srgbClr val="FFFFFF"/>
                </a:solidFill>
              </a:rPr>
              <a:t>8</a:t>
            </a:r>
            <a:endParaRPr lang="en" sz="1350" dirty="0">
              <a:solidFill>
                <a:srgbClr val="FFFFFF"/>
              </a:solidFill>
            </a:endParaRPr>
          </a:p>
          <a:p>
            <a:pPr algn="r"/>
            <a:endParaRPr sz="2100" dirty="0"/>
          </a:p>
        </p:txBody>
      </p:sp>
      <p:sp>
        <p:nvSpPr>
          <p:cNvPr id="25" name="Shape 25"/>
          <p:cNvSpPr txBox="1"/>
          <p:nvPr/>
        </p:nvSpPr>
        <p:spPr>
          <a:xfrm>
            <a:off x="4343400" y="6248400"/>
            <a:ext cx="4038841" cy="23522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" sz="1000" dirty="0">
                <a:solidFill>
                  <a:srgbClr val="FFFFFF"/>
                </a:solidFill>
              </a:rPr>
              <a:t>Image Credit: NASA and The Hubble Heritage Team (</a:t>
            </a:r>
            <a:r>
              <a:rPr lang="en" sz="1000" dirty="0">
                <a:solidFill>
                  <a:srgbClr val="FFFFFF"/>
                </a:solidFill>
                <a:hlinkClick r:id="rId4"/>
              </a:rPr>
              <a:t>STScI</a:t>
            </a:r>
            <a:r>
              <a:rPr lang="en" sz="1000" dirty="0">
                <a:solidFill>
                  <a:srgbClr val="FFFFFF"/>
                </a:solidFill>
              </a:rPr>
              <a:t>/</a:t>
            </a:r>
            <a:r>
              <a:rPr lang="en" sz="1000" dirty="0">
                <a:solidFill>
                  <a:srgbClr val="FFFFFF"/>
                </a:solidFill>
                <a:hlinkClick r:id="rId5"/>
              </a:rPr>
              <a:t>AURA</a:t>
            </a:r>
            <a:r>
              <a:rPr lang="en" sz="1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10666" y="1446760"/>
            <a:ext cx="5522666" cy="369332"/>
          </a:xfrm>
          <a:prstGeom prst="rect">
            <a:avLst/>
          </a:prstGeom>
          <a:solidFill>
            <a:schemeClr val="tx2">
              <a:alpha val="21000"/>
            </a:schemeClr>
          </a:solidFill>
        </p:spPr>
        <p:txBody>
          <a:bodyPr wrap="none" rtlCol="0">
            <a:spAutoFit/>
          </a:bodyPr>
          <a:lstStyle/>
          <a:p>
            <a:r>
              <a:rPr lang="en" sz="1800" i="1" dirty="0">
                <a:solidFill>
                  <a:schemeClr val="bg1"/>
                </a:solidFill>
              </a:rPr>
              <a:t>Tracing the </a:t>
            </a:r>
            <a:r>
              <a:rPr lang="en-US" sz="1800" i="1" dirty="0" err="1">
                <a:solidFill>
                  <a:schemeClr val="bg1"/>
                </a:solidFill>
              </a:rPr>
              <a:t>Circumgalactic</a:t>
            </a:r>
            <a:r>
              <a:rPr lang="en-US" sz="1800" i="1" dirty="0">
                <a:solidFill>
                  <a:schemeClr val="bg1"/>
                </a:solidFill>
              </a:rPr>
              <a:t> Medium in Lyα</a:t>
            </a:r>
            <a:r>
              <a:rPr lang="en" sz="1800" i="1" dirty="0">
                <a:solidFill>
                  <a:schemeClr val="bg1"/>
                </a:solidFill>
              </a:rPr>
              <a:t> with C</a:t>
            </a:r>
            <a:r>
              <a:rPr lang="en-US" sz="1800" i="1" dirty="0">
                <a:solidFill>
                  <a:schemeClr val="bg1"/>
                </a:solidFill>
              </a:rPr>
              <a:t>OS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28C659-A1A6-204B-9A61-CBF5764A3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592" y="2013950"/>
            <a:ext cx="5175008" cy="39965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832825"/>
            <a:ext cx="3495675" cy="2001974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 flipV="1">
            <a:off x="3657600" y="2851369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3657600" y="3958362"/>
            <a:ext cx="2386260" cy="8422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34090" y="57912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3" name="Text Placeholder 1"/>
          <p:cNvSpPr txBox="1">
            <a:spLocks/>
          </p:cNvSpPr>
          <p:nvPr/>
        </p:nvSpPr>
        <p:spPr>
          <a:xfrm>
            <a:off x="571498" y="1297962"/>
            <a:ext cx="8003894" cy="98803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400" b="1" dirty="0"/>
              <a:t>Connecting with galaxies </a:t>
            </a:r>
            <a:r>
              <a:rPr lang="mr-IN" sz="2400" b="1" dirty="0"/>
              <a:t>–</a:t>
            </a:r>
            <a:r>
              <a:rPr lang="en-US" sz="2400" b="1" dirty="0"/>
              <a:t> using our galaxy catalog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dirty="0"/>
              <a:t> </a:t>
            </a:r>
            <a:r>
              <a:rPr lang="en-US" dirty="0"/>
              <a:t>Which one?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14" name="TextBox 13"/>
          <p:cNvSpPr txBox="1"/>
          <p:nvPr/>
        </p:nvSpPr>
        <p:spPr>
          <a:xfrm>
            <a:off x="2146338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</p:spTree>
    <p:extLst>
      <p:ext uri="{BB962C8B-B14F-4D97-AF65-F5344CB8AC3E}">
        <p14:creationId xmlns:p14="http://schemas.microsoft.com/office/powerpoint/2010/main" val="7124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7" y="1232848"/>
            <a:ext cx="8003894" cy="519752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400" b="1" dirty="0"/>
              <a:t>Define an objective “likelihood” parameter:</a:t>
            </a:r>
            <a:endParaRPr lang="en-US" sz="24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940879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28699" y="1905000"/>
            <a:ext cx="6129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Define a likelihood: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539" y="2590800"/>
            <a:ext cx="4419466" cy="6200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8700" y="3732074"/>
            <a:ext cx="61291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= impact parameter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        = viral radius of the galaxy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838700"/>
            <a:ext cx="647700" cy="342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350" y="4238625"/>
            <a:ext cx="3600450" cy="4095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4450" y="3762375"/>
            <a:ext cx="209550" cy="2762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62857" y="6477000"/>
            <a:ext cx="148630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See 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563441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9EAA1838-185C-5142-AAB2-364E1E641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592" y="2099459"/>
            <a:ext cx="5175008" cy="3996541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987638"/>
            <a:ext cx="8003894" cy="129836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Applying the likelihood method</a:t>
            </a:r>
            <a:endParaRPr lang="en-US" sz="2400" dirty="0"/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3D proximity indicator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Set criteria for ”association”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4" y="2914650"/>
            <a:ext cx="3559191" cy="20383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3465177"/>
            <a:ext cx="266700" cy="311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10400" y="342900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162797" y="29526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7422742" y="5876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0880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A758BA-47D0-D441-9AE4-B33F65AF1DFF}"/>
              </a:ext>
            </a:extLst>
          </p:cNvPr>
          <p:cNvCxnSpPr>
            <a:cxnSpLocks/>
          </p:cNvCxnSpPr>
          <p:nvPr/>
        </p:nvCxnSpPr>
        <p:spPr>
          <a:xfrm flipH="1" flipV="1">
            <a:off x="3709740" y="2895600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194FFA-9BC5-0C42-ACED-8CEE58094F0A}"/>
              </a:ext>
            </a:extLst>
          </p:cNvPr>
          <p:cNvCxnSpPr>
            <a:cxnSpLocks/>
          </p:cNvCxnSpPr>
          <p:nvPr/>
        </p:nvCxnSpPr>
        <p:spPr>
          <a:xfrm flipH="1">
            <a:off x="3657600" y="4034562"/>
            <a:ext cx="2438400" cy="9184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C525DE4-549B-2147-A9D8-725996E9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996127"/>
            <a:ext cx="266700" cy="31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8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46F75C5-9413-DE4D-AB1F-C7D31B113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592" y="2099459"/>
            <a:ext cx="5175008" cy="3996541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987638"/>
            <a:ext cx="8003894" cy="129836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Applying the likelihood method</a:t>
            </a:r>
            <a:endParaRPr lang="en-US" sz="2400" dirty="0"/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3D proximity indicator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Set criteria for ”association”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4" y="2914650"/>
            <a:ext cx="3559191" cy="20383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3465177"/>
            <a:ext cx="266700" cy="311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10400" y="342900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162797" y="29526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7422742" y="5876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0880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A758BA-47D0-D441-9AE4-B33F65AF1DFF}"/>
              </a:ext>
            </a:extLst>
          </p:cNvPr>
          <p:cNvCxnSpPr>
            <a:cxnSpLocks/>
          </p:cNvCxnSpPr>
          <p:nvPr/>
        </p:nvCxnSpPr>
        <p:spPr>
          <a:xfrm flipH="1" flipV="1">
            <a:off x="3709740" y="2895600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194FFA-9BC5-0C42-ACED-8CEE58094F0A}"/>
              </a:ext>
            </a:extLst>
          </p:cNvPr>
          <p:cNvCxnSpPr>
            <a:cxnSpLocks/>
          </p:cNvCxnSpPr>
          <p:nvPr/>
        </p:nvCxnSpPr>
        <p:spPr>
          <a:xfrm flipH="1">
            <a:off x="3657600" y="4034562"/>
            <a:ext cx="2438400" cy="9184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C525DE4-549B-2147-A9D8-725996E9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996127"/>
            <a:ext cx="266700" cy="3111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DA6389-31B3-AA4D-9B0D-B50D80A9104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35" y="5908311"/>
            <a:ext cx="2326729" cy="5170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7F5A5B-BD80-9D49-B484-31DAD521503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35" y="5181600"/>
            <a:ext cx="2466873" cy="52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3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reduced, identified AND measured: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8D67D5-2E33-1744-B9C3-132AA144D6F6}"/>
              </a:ext>
            </a:extLst>
          </p:cNvPr>
          <p:cNvSpPr txBox="1"/>
          <p:nvPr/>
        </p:nvSpPr>
        <p:spPr>
          <a:xfrm>
            <a:off x="3643798" y="221811"/>
            <a:ext cx="192873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Results!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EC2EDF-4125-AC49-9155-AE58BAB070D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F2E22F-D085-9045-83B5-E54508EDF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5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8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07A8E1C-336D-AA4A-B31A-7E27440FDFAC}"/>
              </a:ext>
            </a:extLst>
          </p:cNvPr>
          <p:cNvSpPr txBox="1">
            <a:spLocks/>
          </p:cNvSpPr>
          <p:nvPr/>
        </p:nvSpPr>
        <p:spPr>
          <a:xfrm>
            <a:off x="252275" y="251460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39C0DB-DD1F-EC4A-AE3D-D0AD1AA58F41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DC0E32-08A4-8444-904F-6DEFF4B06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1DC955-544C-D046-A824-06A51CDA89F8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980739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5EAE03-4C01-2648-A2B9-DFCB06F1F385}"/>
              </a:ext>
            </a:extLst>
          </p:cNvPr>
          <p:cNvSpPr txBox="1"/>
          <p:nvPr/>
        </p:nvSpPr>
        <p:spPr>
          <a:xfrm>
            <a:off x="7355866" y="567252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7B0E2FEA-7740-EE45-ADB7-116B8546ABA0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9FAA8A-FC72-5844-9EF0-50AA989CF7F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D5FD7A-30E7-F849-B853-AA1063157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4587CF-74B3-8B48-BBA8-068C914C3CE7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51022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5DDE0E0-5D85-6D45-923C-9DEFD8F42A1D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B43CAA-A31A-2241-A786-D5180A12482C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FAFA33-8796-B045-B719-D5237E905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412088-E2F3-104F-993B-847819C08598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891993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607A7D72-6E54-1A43-B928-97640A288B47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  <a:endParaRPr lang="en-US" dirty="0"/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C2788-C4FC-9845-A104-3774D12AF6DD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7C303B-6C03-A043-BF78-66B5852DC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8E6E2E-C552-E04E-B18D-192CEFD699EC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895377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380AAF-20FA-2A4B-8581-77E41C06E0E5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85345A-F87A-9A42-BBB6-49F43DEC5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991328-3475-A74B-AB4C-7CC811501EF6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023387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152400" y="445355"/>
            <a:ext cx="885825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Gas + galaxies trace the same potential</a:t>
            </a:r>
            <a:endParaRPr lang="en" sz="3450" dirty="0"/>
          </a:p>
        </p:txBody>
      </p:sp>
      <p:pic>
        <p:nvPicPr>
          <p:cNvPr id="3" name="Picture 2" descr="Universe-dark-matter-web-and-galaxy-cluster-Millenium-proj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01" y="1829810"/>
            <a:ext cx="5252729" cy="3417871"/>
          </a:xfrm>
          <a:prstGeom prst="rect">
            <a:avLst/>
          </a:prstGeom>
        </p:spPr>
      </p:pic>
      <p:sp>
        <p:nvSpPr>
          <p:cNvPr id="6" name="Shape 39"/>
          <p:cNvSpPr txBox="1"/>
          <p:nvPr/>
        </p:nvSpPr>
        <p:spPr>
          <a:xfrm>
            <a:off x="312201" y="5299323"/>
            <a:ext cx="1514170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The </a:t>
            </a:r>
            <a:r>
              <a:rPr lang="en-US" sz="900" dirty="0" err="1">
                <a:solidFill>
                  <a:srgbClr val="FFFFFF"/>
                </a:solidFill>
              </a:rPr>
              <a:t>Millenium</a:t>
            </a:r>
            <a:r>
              <a:rPr lang="en-US" sz="900" dirty="0">
                <a:solidFill>
                  <a:srgbClr val="FFFFFF"/>
                </a:solidFill>
              </a:rPr>
              <a:t> Simulation</a:t>
            </a:r>
            <a:endParaRPr lang="en" sz="900" dirty="0">
              <a:solidFill>
                <a:srgbClr val="FFFFFF"/>
              </a:solidFill>
            </a:endParaRPr>
          </a:p>
        </p:txBody>
      </p:sp>
      <p:pic>
        <p:nvPicPr>
          <p:cNvPr id="5" name="Picture 4" descr="sdss_filam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1569240"/>
            <a:ext cx="4006295" cy="4024490"/>
          </a:xfrm>
          <a:prstGeom prst="rect">
            <a:avLst/>
          </a:prstGeom>
        </p:spPr>
      </p:pic>
      <p:sp>
        <p:nvSpPr>
          <p:cNvPr id="7" name="Shape 39"/>
          <p:cNvSpPr txBox="1"/>
          <p:nvPr/>
        </p:nvSpPr>
        <p:spPr>
          <a:xfrm>
            <a:off x="7532661" y="5593730"/>
            <a:ext cx="1159934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SDSS Collaboration</a:t>
            </a:r>
            <a:endParaRPr lang="en" sz="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71150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B4D3EC-3D1D-8947-BDA5-950F694A8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EFDE21-86CB-2D42-9DA3-AA115E57889B}"/>
              </a:ext>
            </a:extLst>
          </p:cNvPr>
          <p:cNvCxnSpPr>
            <a:cxnSpLocks/>
          </p:cNvCxnSpPr>
          <p:nvPr/>
        </p:nvCxnSpPr>
        <p:spPr>
          <a:xfrm>
            <a:off x="5147266" y="2439904"/>
            <a:ext cx="838200" cy="67139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8DA6D8-90EA-8E40-90D8-CC6DA956EBC1}"/>
              </a:ext>
            </a:extLst>
          </p:cNvPr>
          <p:cNvSpPr txBox="1"/>
          <p:nvPr/>
        </p:nvSpPr>
        <p:spPr>
          <a:xfrm>
            <a:off x="3693355" y="1905000"/>
            <a:ext cx="5298245" cy="47705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More galaxies nearby =&gt; higher 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EB32EC-DCF8-824B-AFCA-162F34126AB4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2616287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599" y="1200073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 Associated absorbers are bimodally distributed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>
                <a:solidFill>
                  <a:srgbClr val="F05734"/>
                </a:solidFill>
              </a:rPr>
              <a:t> Absorbers near 2+ galaxies are NOT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410943" y="66294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410389"/>
            <a:ext cx="6362700" cy="41228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287ACE-B983-4744-A70B-7B839E839C25}"/>
              </a:ext>
            </a:extLst>
          </p:cNvPr>
          <p:cNvSpPr txBox="1"/>
          <p:nvPr/>
        </p:nvSpPr>
        <p:spPr>
          <a:xfrm>
            <a:off x="2698531" y="613930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Major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524AB1-E6B7-8144-A83E-98A498EDCB5B}"/>
              </a:ext>
            </a:extLst>
          </p:cNvPr>
          <p:cNvSpPr txBox="1"/>
          <p:nvPr/>
        </p:nvSpPr>
        <p:spPr>
          <a:xfrm>
            <a:off x="8236650" y="613930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Minor</a:t>
            </a:r>
          </a:p>
        </p:txBody>
      </p:sp>
    </p:spTree>
    <p:extLst>
      <p:ext uri="{BB962C8B-B14F-4D97-AF65-F5344CB8AC3E}">
        <p14:creationId xmlns:p14="http://schemas.microsoft.com/office/powerpoint/2010/main" val="897047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80998" y="1100664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Similar to </a:t>
            </a:r>
            <a:r>
              <a:rPr lang="en-US" sz="2200" b="1" dirty="0" err="1"/>
              <a:t>MgII</a:t>
            </a:r>
            <a:r>
              <a:rPr lang="en-US" sz="2200" b="1" dirty="0"/>
              <a:t> azimuth dependence (</a:t>
            </a:r>
            <a:r>
              <a:rPr lang="en-US" sz="2200" b="1" dirty="0" err="1"/>
              <a:t>Kacprzak</a:t>
            </a:r>
            <a:r>
              <a:rPr lang="en-US" sz="2200" b="1" dirty="0"/>
              <a:t>+ 2012)</a:t>
            </a:r>
          </a:p>
          <a:p>
            <a:pPr marL="685800" lvl="1" indent="-285750" algn="l">
              <a:lnSpc>
                <a:spcPct val="150000"/>
              </a:lnSpc>
              <a:buClrTx/>
              <a:buSzTx/>
            </a:pPr>
            <a:r>
              <a:rPr lang="en-US" sz="2000" dirty="0">
                <a:solidFill>
                  <a:schemeClr val="bg1"/>
                </a:solidFill>
              </a:rPr>
              <a:t>Shifted away from major/minor axis slightly?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3752" y="6234496"/>
            <a:ext cx="2310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French &amp; </a:t>
            </a:r>
            <a:r>
              <a:rPr lang="en-US" sz="1200" dirty="0" err="1">
                <a:solidFill>
                  <a:schemeClr val="bg1"/>
                </a:solidFill>
              </a:rPr>
              <a:t>Wakker</a:t>
            </a:r>
            <a:r>
              <a:rPr lang="en-US" sz="12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582" y="2971800"/>
            <a:ext cx="5035217" cy="3262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3D6437-07E6-0F40-A58C-A2695448B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971800"/>
            <a:ext cx="3784727" cy="32626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B3198F-7197-CF46-918D-5460D40FD438}"/>
              </a:ext>
            </a:extLst>
          </p:cNvPr>
          <p:cNvSpPr txBox="1"/>
          <p:nvPr/>
        </p:nvSpPr>
        <p:spPr>
          <a:xfrm>
            <a:off x="48643" y="6265231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Kacprzak</a:t>
            </a:r>
            <a:r>
              <a:rPr lang="en-US" sz="1200" dirty="0">
                <a:solidFill>
                  <a:schemeClr val="bg1"/>
                </a:solidFill>
              </a:rPr>
              <a:t>+ 2012</a:t>
            </a:r>
          </a:p>
        </p:txBody>
      </p:sp>
    </p:spTree>
    <p:extLst>
      <p:ext uri="{BB962C8B-B14F-4D97-AF65-F5344CB8AC3E}">
        <p14:creationId xmlns:p14="http://schemas.microsoft.com/office/powerpoint/2010/main" val="10755812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304487" y="1601045"/>
            <a:ext cx="3505200" cy="487368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Simulations suggest yes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buClrTx/>
              <a:buSzTx/>
              <a:buNone/>
            </a:pPr>
            <a:r>
              <a:rPr lang="en-US" sz="2200" b="1" dirty="0"/>
              <a:t> (e.g., Stewart+ 2011) </a:t>
            </a:r>
          </a:p>
          <a:p>
            <a:pPr lvl="1" algn="l">
              <a:buClrTx/>
              <a:buSzTx/>
              <a:buNone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1BE52-D593-7142-A786-BE2DE6066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722" y="1676400"/>
            <a:ext cx="5054893" cy="50436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A1F8C-0495-6341-9153-03BA64FDE366}"/>
              </a:ext>
            </a:extLst>
          </p:cNvPr>
          <p:cNvSpPr txBox="1"/>
          <p:nvPr/>
        </p:nvSpPr>
        <p:spPr>
          <a:xfrm>
            <a:off x="7728779" y="6324600"/>
            <a:ext cx="1178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Stewart+ 2011</a:t>
            </a:r>
          </a:p>
        </p:txBody>
      </p:sp>
    </p:spTree>
    <p:extLst>
      <p:ext uri="{BB962C8B-B14F-4D97-AF65-F5344CB8AC3E}">
        <p14:creationId xmlns:p14="http://schemas.microsoft.com/office/powerpoint/2010/main" val="21895977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63947" y="569603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457200" y="1568492"/>
            <a:ext cx="8003894" cy="1403307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marL="342900" indent="-342900" algn="l"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617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684E993-8237-CB4F-832A-5846FA253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286000"/>
            <a:ext cx="5497622" cy="42456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0778" y="2743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3249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21998F01-DEDC-3046-899A-BF07EAC11285}"/>
              </a:ext>
            </a:extLst>
          </p:cNvPr>
          <p:cNvSpPr txBox="1">
            <a:spLocks/>
          </p:cNvSpPr>
          <p:nvPr/>
        </p:nvSpPr>
        <p:spPr>
          <a:xfrm>
            <a:off x="457200" y="1097280"/>
            <a:ext cx="8003894" cy="118245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617229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28459"/>
            <a:ext cx="8003894" cy="110514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Can we detect co-rotation with a sightline?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What does the sightline actually “see”?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7094" y="270765"/>
            <a:ext cx="58641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Sightline velocity structure</a:t>
            </a:r>
          </a:p>
        </p:txBody>
      </p:sp>
      <p:pic>
        <p:nvPicPr>
          <p:cNvPr id="9" name="Picture 8" descr="cgm_nature.jpg">
            <a:extLst>
              <a:ext uri="{FF2B5EF4-FFF2-40B4-BE49-F238E27FC236}">
                <a16:creationId xmlns:a16="http://schemas.microsoft.com/office/drawing/2014/main" id="{F7AEE4CA-8083-8E4B-ACDE-013922E9DB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514600" y="2171711"/>
            <a:ext cx="6322629" cy="4443747"/>
          </a:xfrm>
          <a:prstGeom prst="rect">
            <a:avLst/>
          </a:prstGeom>
        </p:spPr>
      </p:pic>
      <p:sp>
        <p:nvSpPr>
          <p:cNvPr id="10" name="Shape 39">
            <a:extLst>
              <a:ext uri="{FF2B5EF4-FFF2-40B4-BE49-F238E27FC236}">
                <a16:creationId xmlns:a16="http://schemas.microsoft.com/office/drawing/2014/main" id="{46080CFE-3A49-2D43-9719-28FE37A76C09}"/>
              </a:ext>
            </a:extLst>
          </p:cNvPr>
          <p:cNvSpPr txBox="1"/>
          <p:nvPr/>
        </p:nvSpPr>
        <p:spPr>
          <a:xfrm>
            <a:off x="8096740" y="66154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58656DB-4696-6945-AF21-757B7F5F68FD}"/>
              </a:ext>
            </a:extLst>
          </p:cNvPr>
          <p:cNvCxnSpPr/>
          <p:nvPr/>
        </p:nvCxnSpPr>
        <p:spPr>
          <a:xfrm>
            <a:off x="7454000" y="3338841"/>
            <a:ext cx="659910" cy="1831824"/>
          </a:xfrm>
          <a:prstGeom prst="straightConnector1">
            <a:avLst/>
          </a:prstGeom>
          <a:ln w="34925"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648F7A1-C0B3-F747-B1B2-B80E5AC06310}"/>
              </a:ext>
            </a:extLst>
          </p:cNvPr>
          <p:cNvSpPr txBox="1"/>
          <p:nvPr/>
        </p:nvSpPr>
        <p:spPr>
          <a:xfrm>
            <a:off x="7811081" y="401462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EFF00"/>
                </a:solidFill>
              </a:rPr>
              <a:t>Velocity?</a:t>
            </a:r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333F8F26-5F0E-904F-A571-D7A422B200D1}"/>
              </a:ext>
            </a:extLst>
          </p:cNvPr>
          <p:cNvSpPr/>
          <p:nvPr/>
        </p:nvSpPr>
        <p:spPr>
          <a:xfrm rot="555322" flipV="1">
            <a:off x="6202060" y="4409169"/>
            <a:ext cx="1262144" cy="915462"/>
          </a:xfrm>
          <a:prstGeom prst="arc">
            <a:avLst/>
          </a:prstGeom>
          <a:ln w="38100">
            <a:solidFill>
              <a:srgbClr val="FE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FF00"/>
              </a:solidFill>
              <a:highlight>
                <a:srgbClr val="FFFF00"/>
              </a:highlight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DF1D08B-681C-784F-BDA3-EA94F4A51851}"/>
              </a:ext>
            </a:extLst>
          </p:cNvPr>
          <p:cNvCxnSpPr>
            <a:cxnSpLocks/>
          </p:cNvCxnSpPr>
          <p:nvPr/>
        </p:nvCxnSpPr>
        <p:spPr>
          <a:xfrm flipV="1">
            <a:off x="7455988" y="4809744"/>
            <a:ext cx="11612" cy="167796"/>
          </a:xfrm>
          <a:prstGeom prst="straightConnector1">
            <a:avLst/>
          </a:prstGeom>
          <a:ln w="38100">
            <a:solidFill>
              <a:srgbClr val="FE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7E463F1-7534-D241-97D5-AFAF5ED1EF67}"/>
              </a:ext>
            </a:extLst>
          </p:cNvPr>
          <p:cNvSpPr txBox="1"/>
          <p:nvPr/>
        </p:nvSpPr>
        <p:spPr>
          <a:xfrm>
            <a:off x="6395475" y="5343412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EFF00"/>
                </a:solidFill>
              </a:rPr>
              <a:t>V</a:t>
            </a:r>
            <a:r>
              <a:rPr lang="en-US" sz="1800" baseline="-25000" dirty="0" err="1">
                <a:solidFill>
                  <a:srgbClr val="FEFF00"/>
                </a:solidFill>
              </a:rPr>
              <a:t>rotation</a:t>
            </a:r>
            <a:endParaRPr lang="en-US" sz="1800" dirty="0">
              <a:solidFill>
                <a:srgbClr val="FE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251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66800"/>
            <a:ext cx="8610600" cy="111252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41167006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1066800"/>
            <a:ext cx="8558201" cy="1474087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>
                <a:solidFill>
                  <a:srgbClr val="FFC000"/>
                </a:solidFill>
              </a:rPr>
              <a:t>Step 2: Model rotating halo based on rotation curve </a:t>
            </a:r>
            <a:r>
              <a:rPr lang="mr-IN" sz="1800" dirty="0">
                <a:solidFill>
                  <a:srgbClr val="FFC000"/>
                </a:solidFill>
              </a:rPr>
              <a:t>–</a:t>
            </a:r>
            <a:r>
              <a:rPr lang="en-US" sz="1800" dirty="0">
                <a:solidFill>
                  <a:srgbClr val="FFC000"/>
                </a:solidFill>
              </a:rPr>
              <a:t> project onto sightline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35961414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10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57198" y="457200"/>
            <a:ext cx="82296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Does the gas care about the galaxies?</a:t>
            </a:r>
            <a:endParaRPr lang="en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22467" y="1631772"/>
            <a:ext cx="7899062" cy="4186623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Gas and galaxies should follow the same DM potential</a:t>
            </a: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Galaxies need to continue accreting gas over cosmic time to match observations</a:t>
            </a:r>
          </a:p>
          <a:p>
            <a:pPr marL="371475" indent="-342900" algn="l">
              <a:buFont typeface="Lucida Grande"/>
              <a:buChar char="●"/>
            </a:pPr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Feedback kicks gas out of galaxies</a:t>
            </a:r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marL="342900" indent="-314325" algn="l">
              <a:buClr>
                <a:srgbClr val="FFFFFF"/>
              </a:buClr>
              <a:buFont typeface="Arial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How do the properties of halo gas correlate with nearby galaxy properties?</a:t>
            </a:r>
            <a:endParaRPr lang="en-US" sz="2000" i="1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" sz="2000" dirty="0">
              <a:solidFill>
                <a:schemeClr val="lt1"/>
              </a:solidFill>
            </a:endParaRPr>
          </a:p>
          <a:p>
            <a:pPr marL="342900" algn="l"/>
            <a:endParaRPr sz="2000" dirty="0">
              <a:solidFill>
                <a:srgbClr val="FFFFFF"/>
              </a:solidFill>
            </a:endParaRPr>
          </a:p>
          <a:p>
            <a:pPr marL="342900" indent="342900" algn="l"/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" name="Up-Down Arrow 1"/>
          <p:cNvSpPr/>
          <p:nvPr/>
        </p:nvSpPr>
        <p:spPr>
          <a:xfrm>
            <a:off x="4422155" y="3200400"/>
            <a:ext cx="299687" cy="451189"/>
          </a:xfrm>
          <a:prstGeom prst="upDownArrow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Shape 60"/>
          <p:cNvSpPr/>
          <p:nvPr/>
        </p:nvSpPr>
        <p:spPr>
          <a:xfrm>
            <a:off x="596424" y="4676895"/>
            <a:ext cx="363314" cy="395437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 w="19050" cap="flat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/>
          </a:p>
        </p:txBody>
      </p:sp>
    </p:spTree>
    <p:extLst>
      <p:ext uri="{BB962C8B-B14F-4D97-AF65-F5344CB8AC3E}">
        <p14:creationId xmlns:p14="http://schemas.microsoft.com/office/powerpoint/2010/main" val="3217712907"/>
      </p:ext>
    </p:extLst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034826-CB72-9947-8E28-970E5FF7A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40" y="1440294"/>
            <a:ext cx="8126560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49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8094563" cy="4587085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29 galaxies: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12 new rotation curves taken with SALT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17 additional from literature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41 nearby QSOs: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65 individual Ly-alpha component-galaxy matchups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14739836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506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43%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539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63%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AAF62-3703-5F40-BECF-612571C30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0DD6A-A47A-0F4B-9E7E-F2B22C5B0F5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2557084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487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 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1.5 L* and lower:</a:t>
            </a:r>
            <a:endParaRPr lang="en-US" sz="2200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77%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72683-C801-5844-88ED-929AF35F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831ED3-6589-634D-99F8-A3B25195A773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1455098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106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0.5 L* and lower: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90%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9FFD59-209C-974E-B54D-77DAE4D0F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1378429"/>
            <a:ext cx="5499100" cy="5403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2FE5B0-AD6E-E040-ADE0-6E1EF4B3AE86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0983178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726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AFE02C-971D-DE41-A847-EA2809D81A79}"/>
              </a:ext>
            </a:extLst>
          </p:cNvPr>
          <p:cNvSpPr txBox="1"/>
          <p:nvPr/>
        </p:nvSpPr>
        <p:spPr>
          <a:xfrm>
            <a:off x="3155950" y="4744442"/>
            <a:ext cx="5873750" cy="523220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Evidence of cold – mode accretion?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F7339C-94CB-104F-B840-D482A2E062A3}"/>
              </a:ext>
            </a:extLst>
          </p:cNvPr>
          <p:cNvCxnSpPr>
            <a:cxnSpLocks/>
          </p:cNvCxnSpPr>
          <p:nvPr/>
        </p:nvCxnSpPr>
        <p:spPr>
          <a:xfrm flipV="1">
            <a:off x="7653288" y="4202755"/>
            <a:ext cx="533400" cy="60960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6879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9666" y="963942"/>
            <a:ext cx="5314950" cy="582513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200" b="1" dirty="0"/>
              <a:t>Correlating Ly-alpha from COS spectra with nearby galaxies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1004 absorbers - using likelihood method to pair with the galaxy environment 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Denser environment leads to higher EW Ly-alpha</a:t>
            </a:r>
            <a:endParaRPr lang="en-US" sz="1600" dirty="0">
              <a:solidFill>
                <a:schemeClr val="bg1"/>
              </a:solidFill>
            </a:endParaRPr>
          </a:p>
          <a:p>
            <a:pPr marL="604838" lvl="1" indent="-258366" algn="l">
              <a:buClrTx/>
              <a:buSzTx/>
            </a:pPr>
            <a:r>
              <a:rPr lang="en-US" sz="1600" dirty="0">
                <a:solidFill>
                  <a:schemeClr val="bg1"/>
                </a:solidFill>
              </a:rPr>
              <a:t>Bimodal distribution around major and minor axes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200" b="1" dirty="0"/>
              <a:t>Galaxy halo kinematics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Ly-alpha co-rotation fraction anti-correlates with galaxy L* and relative distance 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Evidence for halo-disk kinematic connection?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Cold – mode accretion?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6471" lvl="1" algn="l">
              <a:lnSpc>
                <a:spcPct val="150000"/>
              </a:lnSpc>
              <a:buClrTx/>
              <a:buSzTx/>
              <a:buNone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Yes!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0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C6066-AC31-A84C-A737-D324090AC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282" y="987091"/>
            <a:ext cx="3564602" cy="270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6A9766-9E0E-FF41-ACD7-E68BBB170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268" y="3715340"/>
            <a:ext cx="3545615" cy="307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47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00050" y="474789"/>
            <a:ext cx="83439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Probing the CGM with QSO absorption</a:t>
            </a:r>
            <a:endParaRPr lang="en" sz="3450" dirty="0"/>
          </a:p>
        </p:txBody>
      </p:sp>
      <p:pic>
        <p:nvPicPr>
          <p:cNvPr id="2" name="Picture 1" descr="cgm_natur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987612" y="1802662"/>
            <a:ext cx="5932946" cy="4169865"/>
          </a:xfrm>
          <a:prstGeom prst="rect">
            <a:avLst/>
          </a:prstGeom>
        </p:spPr>
      </p:pic>
      <p:sp>
        <p:nvSpPr>
          <p:cNvPr id="5" name="Shape 39"/>
          <p:cNvSpPr txBox="1"/>
          <p:nvPr/>
        </p:nvSpPr>
        <p:spPr>
          <a:xfrm>
            <a:off x="8096740" y="59296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 rot="4559869">
            <a:off x="6833560" y="3359030"/>
            <a:ext cx="349249" cy="1312335"/>
          </a:xfrm>
          <a:prstGeom prst="rightBrac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TextBox 5"/>
          <p:cNvSpPr txBox="1"/>
          <p:nvPr/>
        </p:nvSpPr>
        <p:spPr>
          <a:xfrm>
            <a:off x="6367790" y="4158317"/>
            <a:ext cx="1444626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Impact parameter (</a:t>
            </a:r>
            <a:r>
              <a:rPr lang="en" sz="1050" i="1" dirty="0">
                <a:solidFill>
                  <a:srgbClr val="FFFF00"/>
                </a:solidFill>
              </a:rPr>
              <a:t>ρ</a:t>
            </a:r>
            <a:r>
              <a:rPr lang="en-US" sz="1050" i="1" dirty="0">
                <a:solidFill>
                  <a:srgbClr val="FFFF00"/>
                </a:solidFill>
              </a:rPr>
              <a:t>)</a:t>
            </a:r>
            <a:endParaRPr lang="en-US" sz="105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54000" y="2653041"/>
            <a:ext cx="659910" cy="1831824"/>
          </a:xfrm>
          <a:prstGeom prst="straightConnector1">
            <a:avLst/>
          </a:prstGeom>
          <a:ln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826455" y="3326590"/>
            <a:ext cx="3642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ΔV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85" y="5514205"/>
            <a:ext cx="3543300" cy="352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050" y="1714501"/>
            <a:ext cx="25113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Can’t uniformly sample a single halo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Must rely on serendipitous QSO locations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Build a sample of single galaxy-QSO pairs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Impact parameter and ΔV give absorber position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760465"/>
      </p:ext>
    </p:extLst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7139E-B24C-354F-91B5-88A4D7ADD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204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078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703935" y="304800"/>
            <a:ext cx="3657600" cy="762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EW vs impact parameter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9C900A-B784-354C-B8C8-CDE705152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70" y="1045779"/>
            <a:ext cx="7444930" cy="54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414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705797" y="304800"/>
            <a:ext cx="3657600" cy="6858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EW vs velocity separation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2FF0E1-E1BF-2D43-959D-619630FAC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97" y="990600"/>
            <a:ext cx="7543800" cy="558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44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5671" y="1164954"/>
            <a:ext cx="5314950" cy="87679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Evidence of non-spherical halo?</a:t>
            </a:r>
          </a:p>
          <a:p>
            <a:pPr marL="604838" lvl="1" indent="-298847" algn="l">
              <a:buClrTx/>
              <a:buSzTx/>
            </a:pPr>
            <a:r>
              <a:rPr lang="en-US" sz="1500" dirty="0"/>
              <a:t>Covering fraction of Ly-alpha &lt;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94371" y="305621"/>
            <a:ext cx="579197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Inclination overabundance</a:t>
            </a:r>
          </a:p>
        </p:txBody>
      </p:sp>
      <p:sp>
        <p:nvSpPr>
          <p:cNvPr id="9" name="Oval 8"/>
          <p:cNvSpPr/>
          <p:nvPr/>
        </p:nvSpPr>
        <p:spPr>
          <a:xfrm>
            <a:off x="565671" y="2233180"/>
            <a:ext cx="1028700" cy="3209815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Cloud 14"/>
          <p:cNvSpPr/>
          <p:nvPr/>
        </p:nvSpPr>
        <p:spPr>
          <a:xfrm>
            <a:off x="669471" y="3250096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Cloud 16"/>
          <p:cNvSpPr/>
          <p:nvPr/>
        </p:nvSpPr>
        <p:spPr>
          <a:xfrm>
            <a:off x="1080021" y="281828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Cloud 17"/>
          <p:cNvSpPr/>
          <p:nvPr/>
        </p:nvSpPr>
        <p:spPr>
          <a:xfrm>
            <a:off x="1142999" y="344693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Cloud 18"/>
          <p:cNvSpPr/>
          <p:nvPr/>
        </p:nvSpPr>
        <p:spPr>
          <a:xfrm>
            <a:off x="681718" y="4603638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Cloud 19"/>
          <p:cNvSpPr/>
          <p:nvPr/>
        </p:nvSpPr>
        <p:spPr>
          <a:xfrm>
            <a:off x="1000124" y="499492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Cloud 20"/>
          <p:cNvSpPr/>
          <p:nvPr/>
        </p:nvSpPr>
        <p:spPr>
          <a:xfrm>
            <a:off x="681718" y="391826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Cloud 21"/>
          <p:cNvSpPr/>
          <p:nvPr/>
        </p:nvSpPr>
        <p:spPr>
          <a:xfrm>
            <a:off x="1142999" y="4314451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Cloud 22"/>
          <p:cNvSpPr/>
          <p:nvPr/>
        </p:nvSpPr>
        <p:spPr>
          <a:xfrm>
            <a:off x="857249" y="2430979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249216">
            <a:off x="2925707" y="1942170"/>
            <a:ext cx="1047750" cy="322897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57200" y="3182958"/>
            <a:ext cx="5029200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4910" y="1981200"/>
            <a:ext cx="6799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Face-on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717005" y="2524448"/>
            <a:ext cx="10663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Highly-inclined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ACEB75F-D758-6241-98E4-C31D7FC30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412341"/>
            <a:ext cx="4126132" cy="304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198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593688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Inclinations: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Preliminary Results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24676" y="5465278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5F38BB-23AB-1145-A1A7-CAE05D00E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2171701"/>
            <a:ext cx="5606793" cy="413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471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681224"/>
            <a:ext cx="5314950" cy="4148077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700+ COS spectra correlated with 130,000+ galaxies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Expect ~3000 Ly-alpha absorbers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~1000 absorber-galaxy pairs using likelihood method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Strong EW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>
                <a:solidFill>
                  <a:schemeClr val="bg1"/>
                </a:solidFill>
              </a:rPr>
              <a:t>ΔV correlation</a:t>
            </a:r>
          </a:p>
          <a:p>
            <a:pPr marL="604838" lvl="1" indent="-258366" algn="l">
              <a:buClrTx/>
              <a:buSzTx/>
            </a:pPr>
            <a:r>
              <a:rPr lang="en-US" sz="1500" dirty="0">
                <a:solidFill>
                  <a:schemeClr val="bg1"/>
                </a:solidFill>
              </a:rPr>
              <a:t>Overabundance around highly inclined galaxies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Model sightline velocity structure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Evidence for halo-disk kinematic connection?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It seems like it might!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07294" y="977848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1712344"/>
            <a:ext cx="3068843" cy="22854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3997778"/>
            <a:ext cx="3068843" cy="18997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00750" y="5724415"/>
            <a:ext cx="1069524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French &amp; </a:t>
            </a:r>
            <a:r>
              <a:rPr lang="en-US" sz="675" dirty="0" err="1"/>
              <a:t>Wakker</a:t>
            </a:r>
            <a:r>
              <a:rPr lang="en-US" sz="67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9770430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5" y="1314450"/>
            <a:ext cx="8003894" cy="1257300"/>
          </a:xfrm>
        </p:spPr>
        <p:txBody>
          <a:bodyPr/>
          <a:lstStyle/>
          <a:p>
            <a:pPr marL="346472" indent="-339329"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Normalize diameters, inclination, PA to 2MASS values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Choose magnitudes, calculate (L*, </a:t>
            </a:r>
            <a:r>
              <a:rPr lang="en-US" sz="1500" dirty="0" err="1"/>
              <a:t>R</a:t>
            </a:r>
            <a:r>
              <a:rPr lang="en-US" sz="1500" baseline="-25000" dirty="0" err="1"/>
              <a:t>vir</a:t>
            </a:r>
            <a:r>
              <a:rPr lang="en-US" sz="1500" dirty="0"/>
              <a:t>)</a:t>
            </a:r>
          </a:p>
          <a:p>
            <a:pPr marL="606029" indent="-260747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446866" y="914400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>
                <a:solidFill>
                  <a:schemeClr val="bg1"/>
                </a:solidFill>
              </a:rPr>
              <a:t>New Nearby Galaxy Catalog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2" y="2356356"/>
            <a:ext cx="7086600" cy="3543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30141" y="5680366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11557" y="5143500"/>
            <a:ext cx="256993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Magnitude </a:t>
            </a:r>
            <a:r>
              <a:rPr lang="mr-IN" sz="1350" dirty="0"/>
              <a:t>–</a:t>
            </a:r>
            <a:r>
              <a:rPr lang="en-US" sz="1350" dirty="0"/>
              <a:t> Diameter Relation</a:t>
            </a:r>
          </a:p>
        </p:txBody>
      </p:sp>
    </p:spTree>
    <p:extLst>
      <p:ext uri="{BB962C8B-B14F-4D97-AF65-F5344CB8AC3E}">
        <p14:creationId xmlns:p14="http://schemas.microsoft.com/office/powerpoint/2010/main" val="710184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8625" y="1371600"/>
            <a:ext cx="8286750" cy="5238750"/>
          </a:xfrm>
        </p:spPr>
        <p:txBody>
          <a:bodyPr/>
          <a:lstStyle/>
          <a:p>
            <a:pPr algn="l"/>
            <a:r>
              <a:rPr lang="en-US" sz="2200" dirty="0"/>
              <a:t> Use archival COS sightlines (~700 total)</a:t>
            </a:r>
          </a:p>
          <a:p>
            <a:pPr marL="685800" lvl="1" indent="-339329" algn="l"/>
            <a:r>
              <a:rPr lang="en-US" sz="1800" dirty="0"/>
              <a:t> Catalog Ly-alpha lines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Correlate with galaxy environment</a:t>
            </a:r>
          </a:p>
          <a:p>
            <a:pPr marL="685800" lvl="1" indent="-339329" algn="l"/>
            <a:r>
              <a:rPr lang="en-US" sz="1800" dirty="0"/>
              <a:t>IMPORTANT! Have to know where the galaxies are!</a:t>
            </a:r>
          </a:p>
          <a:p>
            <a:pPr marL="685800" lvl="1" indent="-339329" algn="l"/>
            <a:r>
              <a:rPr lang="en-US" sz="1800" dirty="0"/>
              <a:t>Limit search to </a:t>
            </a:r>
            <a:r>
              <a:rPr lang="en-US" sz="1800" i="1" dirty="0" err="1"/>
              <a:t>cz</a:t>
            </a:r>
            <a:r>
              <a:rPr lang="en-US" sz="1800" i="1" dirty="0"/>
              <a:t> &lt; 10,000 km/s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Ask:</a:t>
            </a:r>
          </a:p>
          <a:p>
            <a:pPr marL="685800" lvl="1" indent="-339329" algn="l"/>
            <a:r>
              <a:rPr lang="en-US" sz="1800" dirty="0"/>
              <a:t>1. Ly-alpha EW – vs –  galaxy proximity, size, orientation</a:t>
            </a:r>
          </a:p>
          <a:p>
            <a:pPr marL="685800" lvl="1" indent="-339329" algn="l"/>
            <a:endParaRPr lang="en-US" sz="1800" dirty="0"/>
          </a:p>
          <a:p>
            <a:pPr marL="685800" lvl="1" indent="-339329" algn="l"/>
            <a:r>
              <a:rPr lang="en-US" sz="1800" dirty="0"/>
              <a:t>2. Ly-alpha velocity – vs – galaxy rotation (co-rotation?)</a:t>
            </a:r>
          </a:p>
          <a:p>
            <a:pPr marL="685800" lvl="1" indent="-339329" algn="l"/>
            <a:endParaRPr lang="en-US" sz="1800" dirty="0"/>
          </a:p>
          <a:p>
            <a:pPr marL="346471" lvl="1" algn="l">
              <a:buNone/>
            </a:pPr>
            <a:endParaRPr lang="en-US" sz="2100" dirty="0"/>
          </a:p>
        </p:txBody>
      </p:sp>
      <p:sp>
        <p:nvSpPr>
          <p:cNvPr id="3" name="Shape 30"/>
          <p:cNvSpPr txBox="1">
            <a:spLocks/>
          </p:cNvSpPr>
          <p:nvPr/>
        </p:nvSpPr>
        <p:spPr>
          <a:xfrm>
            <a:off x="1657350" y="3048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chemeClr val="bg1"/>
                </a:solidFill>
              </a:rPr>
              <a:t>Science </a:t>
            </a:r>
            <a:r>
              <a:rPr lang="en" sz="3450" b="1" dirty="0">
                <a:solidFill>
                  <a:schemeClr val="bg1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22259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1000327"/>
            <a:ext cx="8003894" cy="1028700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200" b="1" dirty="0"/>
              <a:t>Gather existing galaxy data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NED + IRSA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130,000+ galaxies with </a:t>
            </a:r>
            <a:r>
              <a:rPr lang="en-US" sz="1800" i="1" dirty="0" err="1"/>
              <a:t>cz</a:t>
            </a:r>
            <a:r>
              <a:rPr lang="en-US" sz="1800" dirty="0"/>
              <a:t> &lt; 10,000 km/s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999086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9D5F44-9F23-4C47-83BA-AD7B9DBB5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0679CEE-72D1-9648-8AE1-9122CC99045A}"/>
              </a:ext>
            </a:extLst>
          </p:cNvPr>
          <p:cNvSpPr txBox="1">
            <a:spLocks/>
          </p:cNvSpPr>
          <p:nvPr/>
        </p:nvSpPr>
        <p:spPr>
          <a:xfrm>
            <a:off x="533400" y="1015494"/>
            <a:ext cx="8003894" cy="10419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6472" indent="-339329" algn="l">
              <a:buClrTx/>
              <a:buSzTx/>
              <a:buFont typeface="Arial"/>
              <a:buNone/>
            </a:pPr>
            <a:r>
              <a:rPr lang="en-US" sz="22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Normalize diameters, inclinations, PAs to 2MASS values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Choose representative magnitudes, calculate (L*, </a:t>
            </a:r>
            <a:r>
              <a:rPr lang="en-US" sz="1800" dirty="0" err="1"/>
              <a:t>R</a:t>
            </a:r>
            <a:r>
              <a:rPr lang="en-US" sz="1800" baseline="-25000" dirty="0" err="1"/>
              <a:t>vir</a:t>
            </a:r>
            <a:r>
              <a:rPr lang="en-US" sz="1800" dirty="0"/>
              <a:t>)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442907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49521" y="1177152"/>
            <a:ext cx="4474879" cy="3834452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400" b="1" dirty="0"/>
              <a:t>700+ G130M COS targets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Reduce, identify and measure all lines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Produce a catalog of fit parameters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2144893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744393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CFA8048-B961-4349-8423-6D63EA7C6E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53053" y="1177152"/>
            <a:ext cx="8003894" cy="3834452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400" b="1" dirty="0"/>
              <a:t>Concentrate on Ly-alpha</a:t>
            </a:r>
          </a:p>
          <a:p>
            <a:pPr marL="606029" lvl="1" indent="-260747" algn="l">
              <a:lnSpc>
                <a:spcPct val="150000"/>
              </a:lnSpc>
              <a:buClrTx/>
              <a:buSzTx/>
            </a:pPr>
            <a:r>
              <a:rPr lang="en-US" sz="1800" dirty="0"/>
              <a:t>Correlate with galaxy environment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27" y="2621283"/>
            <a:ext cx="4258049" cy="2438586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4484976" y="1751485"/>
            <a:ext cx="516877" cy="86957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4484976" y="2741874"/>
            <a:ext cx="497284" cy="2317995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46338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85BFF5-A02B-5241-8D2F-E243AFEF19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88DECD0-1242-3C4A-9213-8E71D8D08F99}"/>
              </a:ext>
            </a:extLst>
          </p:cNvPr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1216016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32900</TotalTime>
  <Words>1400</Words>
  <Application>Microsoft Macintosh PowerPoint</Application>
  <PresentationFormat>On-screen Show (4:3)</PresentationFormat>
  <Paragraphs>360</Paragraphs>
  <Slides>46</Slides>
  <Notes>6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Courier New</vt:lpstr>
      <vt:lpstr>Lucida Grande</vt:lpstr>
      <vt:lpstr>Wingdings</vt:lpstr>
      <vt:lpstr>Custom Theme</vt:lpstr>
      <vt:lpstr>Does gas in the IGM care about galaxies?</vt:lpstr>
      <vt:lpstr>Gas + galaxies trace the same potential</vt:lpstr>
      <vt:lpstr>Does the gas care about the galaxies?</vt:lpstr>
      <vt:lpstr>Probing the CGM with QSO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Galaxy-Absorber Connection with the Cosmic Origins Spectrograph</dc:title>
  <cp:lastModifiedBy>DAVID FRENCH</cp:lastModifiedBy>
  <cp:revision>845</cp:revision>
  <cp:lastPrinted>2018-01-08T21:12:59Z</cp:lastPrinted>
  <dcterms:modified xsi:type="dcterms:W3CDTF">2018-06-19T03:29:33Z</dcterms:modified>
</cp:coreProperties>
</file>